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72" r:id="rId12"/>
    <p:sldId id="27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557"/>
  </p:normalViewPr>
  <p:slideViewPr>
    <p:cSldViewPr snapToGrid="0" snapToObjects="1">
      <p:cViewPr varScale="1">
        <p:scale>
          <a:sx n="107" d="100"/>
          <a:sy n="107" d="100"/>
        </p:scale>
        <p:origin x="1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8EC2-48F6-E842-9046-62CD6A8965F4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97849-4649-314A-9FF7-65B3DE0E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2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AVIRIS &amp; NEON teams in Barrow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high cirrus, but no low level </a:t>
            </a:r>
            <a:r>
              <a:rPr lang="en-US" dirty="0" err="1"/>
              <a:t>couds</a:t>
            </a:r>
            <a:r>
              <a:rPr lang="en-US" dirty="0"/>
              <a:t> along the </a:t>
            </a:r>
            <a:r>
              <a:rPr lang="en-US" dirty="0" err="1"/>
              <a:t>Ivotuk</a:t>
            </a:r>
            <a:r>
              <a:rPr lang="en-US" dirty="0"/>
              <a:t> – </a:t>
            </a:r>
            <a:r>
              <a:rPr lang="en-US" dirty="0" err="1"/>
              <a:t>Atqasuk</a:t>
            </a:r>
            <a:r>
              <a:rPr lang="en-US" dirty="0"/>
              <a:t> – Barrow corridor.  No coastal fog!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8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A6CA-5E8D-BC4E-B981-9E4C8DB3E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764E0-47A2-3548-B93C-C20105114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8A8C1-1D18-234F-8612-3BAD4105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D7DA-B883-5743-96A3-5DC2BA58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FF93F-952F-4C47-9143-2DED6253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D58-5675-A745-81F9-7D1532B2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2F595-EE1B-9C4A-B750-1C3175E8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800DC-905D-A949-A851-60A076DD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18B7-C430-3846-8277-0ABE9E4A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CEF04-556D-E741-9D6E-4F24B85B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67C83-D2B1-CC46-A0E7-5AC0F2871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91117-15D1-9F4E-AB12-71E0DD581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BFD95-E9AE-2D43-9788-634B1183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7A0E-59D4-7243-ADB4-DC801F09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4A01E-9A01-EA4E-B2B7-F44FEDE0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1D56-7C37-B34A-B38C-F4CA7DB5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AE3C-E2FA-684A-BF97-5D4CFC60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4B9DC-5CCE-984A-9619-8308D0A6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2019 ABoVE Airborne Campaign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119FE-980B-7D41-8176-41553B5C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19B8F6E-2B93-DF41-A88C-D4CD5AF504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4524E-18CF-2D40-9354-92BB0FFE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AVIRIS-NG/Summer 2019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6FE377-A016-6142-8BD3-B20A8069891F}"/>
              </a:ext>
            </a:extLst>
          </p:cNvPr>
          <p:cNvCxnSpPr>
            <a:cxnSpLocks/>
          </p:cNvCxnSpPr>
          <p:nvPr userDrawn="1"/>
        </p:nvCxnSpPr>
        <p:spPr>
          <a:xfrm>
            <a:off x="0" y="1255594"/>
            <a:ext cx="12192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1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32BA-27F7-C94C-BB8C-7532A8BE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3696C-1F9A-7441-9DFA-D72F0EA4C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EF77-AFE2-E14E-A95B-D2BE32B4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AC9F7-CEAC-E048-870D-B5C49E8B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1C67E-5E79-0645-B4D5-7A538091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5FD6-9E99-5C4C-854E-6080EDE7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1114D-D12E-CA4E-8618-E7471A474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27FE1-2A05-CB48-8438-E57F042B8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E0A2D-0C27-ED41-AEDC-11CBCE5F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F1768-C183-414A-86DF-35B4FD02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511D8-91D7-5149-892D-EDF7C9BA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DC96-F103-234D-9860-FDEFCDDB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981EA-3D25-BF4C-BE5D-CFA8E1AD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08C6-06D3-AF47-9B96-4A1145D03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1C8B5-3A7C-D64F-AA0F-A77DB061C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B554D-F498-4C4D-A591-E66A99F11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6D1DC-D002-C74B-8C01-49BBA48B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CDA08-B995-5C4D-B5F3-0A6FBBA8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BCB82-CBC0-6F4B-B59D-701AAC8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BAEA-9311-FA4E-B3CD-A14676FD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41807-03BB-8446-A151-94D86F16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C475A-6433-E947-819E-C3D0E0F4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997AF-0DFC-B14F-A4BE-CA8093C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0A1B9-4362-1340-A731-572FE698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02B92-014F-C14F-9386-B8FDBE05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3898-8212-A24C-B11A-A3117CB8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1376-1CEA-DC4B-8178-24DBEE90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22255-3987-224D-952B-9E2B5F3EB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B1BE-381E-C047-ADE2-260ED03CA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CE66A-3880-B64A-BBA1-8CA3030E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E0B91-83A1-9A4F-A37C-4CA99CE0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C69F4-113C-8847-9CFC-ECAD80A6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4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8CEE-B5B5-DC46-B4CE-84A7A0EE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0DEB2-B5D4-1C4A-A158-3FF97CAA0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D2F16-2CE8-5543-AB65-B70930A17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74683-D20D-1E41-83EA-0C89D47C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97B85-F7DE-E64E-8190-ECA2EC4D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B2936-D7FE-E649-9FA5-5FEDED54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5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F0672-6F77-8647-8C99-7E330B23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0" y="324181"/>
            <a:ext cx="887104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6F8ED-E521-8340-89D7-D9EFA13DD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E883-D774-B943-8414-D2FA6822E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2019 ABoVE Airborne Campaign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34D1-1015-724A-9269-9DE0BAF43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8F6E-2B93-DF41-A88C-D4CD5AF504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2002-5524-FF44-AC0C-71693C198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AVIRIS-NG/Summer 2019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5AAFA93-9710-4D4D-B8E1-E34DEB5CA2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31223325"/>
              </p:ext>
            </p:extLst>
          </p:nvPr>
        </p:nvGraphicFramePr>
        <p:xfrm>
          <a:off x="157768" y="230188"/>
          <a:ext cx="111886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10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157768" y="230188"/>
                        <a:ext cx="111886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BoVE_Logo_large_blue.jpg">
            <a:extLst>
              <a:ext uri="{FF2B5EF4-FFF2-40B4-BE49-F238E27FC236}">
                <a16:creationId xmlns:a16="http://schemas.microsoft.com/office/drawing/2014/main" id="{D3675681-4EBB-8744-8625-CFA525455B7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302" y="230188"/>
            <a:ext cx="23659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0962.jpg">
            <a:extLst>
              <a:ext uri="{FF2B5EF4-FFF2-40B4-BE49-F238E27FC236}">
                <a16:creationId xmlns:a16="http://schemas.microsoft.com/office/drawing/2014/main" id="{3622336E-5A25-DA4E-A69B-A03936E2CE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56" y="0"/>
            <a:ext cx="12213655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73F2E9A-5A8C-A042-8356-512C1BD3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655" y="248072"/>
            <a:ext cx="1221365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/>
              <a:t>Arctic Boreal Vulnerability Experiment (ABoVE)</a:t>
            </a:r>
          </a:p>
          <a:p>
            <a:pPr algn="ctr" eaLnBrk="1" hangingPunct="1"/>
            <a:r>
              <a:rPr lang="en-US" sz="2400" b="1" dirty="0">
                <a:solidFill>
                  <a:srgbClr val="000000"/>
                </a:solidFill>
              </a:rPr>
              <a:t>2019 ABoVE Airborne Flights</a:t>
            </a:r>
          </a:p>
          <a:p>
            <a:pPr algn="ctr" eaLnBrk="1" hangingPunct="1"/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400" b="1" dirty="0"/>
              <a:t>12 July 2019 (DOY  193) </a:t>
            </a:r>
          </a:p>
          <a:p>
            <a:pPr algn="ctr" eaLnBrk="1" hangingPunct="1"/>
            <a:r>
              <a:rPr lang="en-US" sz="2400" b="1" dirty="0"/>
              <a:t>AVIRIS-NG: </a:t>
            </a:r>
            <a:r>
              <a:rPr lang="en-US" sz="2400" b="1" dirty="0" err="1"/>
              <a:t>Ivotuk</a:t>
            </a:r>
            <a:r>
              <a:rPr lang="en-US" sz="2400" b="1" dirty="0"/>
              <a:t> – Barrow – </a:t>
            </a:r>
            <a:r>
              <a:rPr lang="en-US" sz="2400" b="1" dirty="0" err="1"/>
              <a:t>Atqasuk</a:t>
            </a:r>
            <a:r>
              <a:rPr lang="en-US" sz="2400" b="1" dirty="0"/>
              <a:t> </a:t>
            </a:r>
            <a:endParaRPr lang="en-US" b="1" dirty="0"/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Charles Miller, Deputy Science Lead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Jet Propulsion Laboratory, California Institute of Technology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and the ABoVE Science Team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For Hank Margolis, Mike </a:t>
            </a:r>
            <a:r>
              <a:rPr lang="en-US" sz="1600" b="1" dirty="0" err="1">
                <a:solidFill>
                  <a:schemeClr val="bg1"/>
                </a:solidFill>
              </a:rPr>
              <a:t>Falkowski</a:t>
            </a:r>
            <a:r>
              <a:rPr lang="en-US" sz="1600" b="1" dirty="0">
                <a:solidFill>
                  <a:schemeClr val="bg1"/>
                </a:solidFill>
              </a:rPr>
              <a:t>, Bruce </a:t>
            </a:r>
            <a:r>
              <a:rPr lang="en-US" sz="1600" b="1" dirty="0" err="1">
                <a:solidFill>
                  <a:schemeClr val="bg1"/>
                </a:solidFill>
              </a:rPr>
              <a:t>Tagg</a:t>
            </a:r>
            <a:r>
              <a:rPr lang="en-US" sz="1600" b="1" dirty="0">
                <a:solidFill>
                  <a:schemeClr val="bg1"/>
                </a:solidFill>
              </a:rPr>
              <a:t>, Jack Kaye </a:t>
            </a: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NASA HQ</a:t>
            </a: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2019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0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7E087-41E7-4542-8BA9-E4C107F4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EF960-114C-EA4B-8635-7D135F791B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9316"/>
            <a:ext cx="12207240" cy="6098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F2D901-E7AE-BE49-B9B6-265F82250ADD}"/>
              </a:ext>
            </a:extLst>
          </p:cNvPr>
          <p:cNvSpPr txBox="1"/>
          <p:nvPr/>
        </p:nvSpPr>
        <p:spPr>
          <a:xfrm>
            <a:off x="1811998" y="1127948"/>
            <a:ext cx="347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FAA Camera Locations</a:t>
            </a:r>
          </a:p>
        </p:txBody>
      </p:sp>
    </p:spTree>
    <p:extLst>
      <p:ext uri="{BB962C8B-B14F-4D97-AF65-F5344CB8AC3E}">
        <p14:creationId xmlns:p14="http://schemas.microsoft.com/office/powerpoint/2010/main" val="391137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4DC4-5BA2-D946-B888-4BE1E66E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 err="1"/>
              <a:t>Ivotuk</a:t>
            </a:r>
            <a:r>
              <a:rPr lang="en-US" dirty="0"/>
              <a:t> – Barrow – </a:t>
            </a:r>
            <a:r>
              <a:rPr lang="en-US" dirty="0" err="1"/>
              <a:t>Atqasuk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9B9C1-28D8-8244-8019-D59011F314DF}"/>
              </a:ext>
            </a:extLst>
          </p:cNvPr>
          <p:cNvSpPr txBox="1"/>
          <p:nvPr/>
        </p:nvSpPr>
        <p:spPr>
          <a:xfrm rot="-5400000">
            <a:off x="-1255739" y="3598625"/>
            <a:ext cx="313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Barrow – 1330 AKDT/2130 UTC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D87EA5-42ED-2C45-B3C2-579840B0D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00" y="1292808"/>
            <a:ext cx="36576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25ABAD-BFD7-194F-9278-8717D0EFA7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877" y="1292808"/>
            <a:ext cx="3657600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6EA022-BF1E-DA4B-8B84-39E7C5CDF1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233" y="4088091"/>
            <a:ext cx="3657600" cy="27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B71E7A-5C77-7241-89BE-C4CCB7D268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00" y="4088091"/>
            <a:ext cx="36576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E8FE3A-11CC-F24D-BE06-6385B92A55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67" y="2411691"/>
            <a:ext cx="36576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AE03A3-469F-B342-B2B8-69219112C42C}"/>
              </a:ext>
            </a:extLst>
          </p:cNvPr>
          <p:cNvSpPr txBox="1"/>
          <p:nvPr/>
        </p:nvSpPr>
        <p:spPr>
          <a:xfrm>
            <a:off x="5770906" y="3461885"/>
            <a:ext cx="125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Northeast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712FE-6F29-F241-A482-D1027434F37A}"/>
              </a:ext>
            </a:extLst>
          </p:cNvPr>
          <p:cNvSpPr txBox="1"/>
          <p:nvPr/>
        </p:nvSpPr>
        <p:spPr>
          <a:xfrm>
            <a:off x="9962865" y="3480482"/>
            <a:ext cx="620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East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6412C-08C5-914D-A025-302F23C96D32}"/>
              </a:ext>
            </a:extLst>
          </p:cNvPr>
          <p:cNvSpPr txBox="1"/>
          <p:nvPr/>
        </p:nvSpPr>
        <p:spPr>
          <a:xfrm>
            <a:off x="9937271" y="6259190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A8ABB6-D120-904B-8EE6-B556552BA6DB}"/>
              </a:ext>
            </a:extLst>
          </p:cNvPr>
          <p:cNvSpPr txBox="1"/>
          <p:nvPr/>
        </p:nvSpPr>
        <p:spPr>
          <a:xfrm>
            <a:off x="5740833" y="6205085"/>
            <a:ext cx="1312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Southwest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0F6A2-0663-DE43-A4B7-4794C9F59CFD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43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4DC4-5BA2-D946-B888-4BE1E66E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 err="1"/>
              <a:t>Ivotuk</a:t>
            </a:r>
            <a:r>
              <a:rPr lang="en-US" dirty="0"/>
              <a:t> – Barrow – </a:t>
            </a:r>
            <a:r>
              <a:rPr lang="en-US" dirty="0" err="1"/>
              <a:t>Atqasuk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9B9C1-28D8-8244-8019-D59011F314DF}"/>
              </a:ext>
            </a:extLst>
          </p:cNvPr>
          <p:cNvSpPr txBox="1"/>
          <p:nvPr/>
        </p:nvSpPr>
        <p:spPr>
          <a:xfrm rot="-5400000">
            <a:off x="-1292607" y="3598625"/>
            <a:ext cx="321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Atqasuk</a:t>
            </a:r>
            <a:r>
              <a:rPr lang="en-US" b="1" dirty="0"/>
              <a:t> – 1330 AKDT/2130 UTC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D87EA5-42ED-2C45-B3C2-579840B0D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00" y="1292808"/>
            <a:ext cx="36576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25ABAD-BFD7-194F-9278-8717D0EFA7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877" y="1292808"/>
            <a:ext cx="3657600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6EA022-BF1E-DA4B-8B84-39E7C5CDF1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233" y="4088091"/>
            <a:ext cx="3657600" cy="27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B71E7A-5C77-7241-89BE-C4CCB7D268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00" y="4088091"/>
            <a:ext cx="36576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AE03A3-469F-B342-B2B8-69219112C42C}"/>
              </a:ext>
            </a:extLst>
          </p:cNvPr>
          <p:cNvSpPr txBox="1"/>
          <p:nvPr/>
        </p:nvSpPr>
        <p:spPr>
          <a:xfrm>
            <a:off x="5993081" y="3480482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North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712FE-6F29-F241-A482-D1027434F37A}"/>
              </a:ext>
            </a:extLst>
          </p:cNvPr>
          <p:cNvSpPr txBox="1"/>
          <p:nvPr/>
        </p:nvSpPr>
        <p:spPr>
          <a:xfrm>
            <a:off x="9962865" y="3480482"/>
            <a:ext cx="620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East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6412C-08C5-914D-A025-302F23C96D32}"/>
              </a:ext>
            </a:extLst>
          </p:cNvPr>
          <p:cNvSpPr txBox="1"/>
          <p:nvPr/>
        </p:nvSpPr>
        <p:spPr>
          <a:xfrm>
            <a:off x="9937271" y="6259190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A8ABB6-D120-904B-8EE6-B556552BA6DB}"/>
              </a:ext>
            </a:extLst>
          </p:cNvPr>
          <p:cNvSpPr txBox="1"/>
          <p:nvPr/>
        </p:nvSpPr>
        <p:spPr>
          <a:xfrm>
            <a:off x="5740833" y="6205085"/>
            <a:ext cx="1312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Southwest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8D731-CEEA-D44F-A214-993BA73BDB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52" y="2411691"/>
            <a:ext cx="3657600" cy="2743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97F2AB2-E373-754C-8ABF-3AD945DEBCE9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39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4DC4-5BA2-D946-B888-4BE1E66E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 err="1"/>
              <a:t>Ivotuk</a:t>
            </a:r>
            <a:r>
              <a:rPr lang="en-US" dirty="0"/>
              <a:t> – Barrow – </a:t>
            </a:r>
            <a:r>
              <a:rPr lang="en-US"/>
              <a:t>Atqasuk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9B9C1-28D8-8244-8019-D59011F314DF}"/>
              </a:ext>
            </a:extLst>
          </p:cNvPr>
          <p:cNvSpPr txBox="1"/>
          <p:nvPr/>
        </p:nvSpPr>
        <p:spPr>
          <a:xfrm rot="-5400000">
            <a:off x="-1462844" y="3598625"/>
            <a:ext cx="355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Wainwright – 1330 AKDT/2130 UTC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D87EA5-42ED-2C45-B3C2-579840B0D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00" y="1292808"/>
            <a:ext cx="36576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25ABAD-BFD7-194F-9278-8717D0EFA7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877" y="1292808"/>
            <a:ext cx="3657600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6EA022-BF1E-DA4B-8B84-39E7C5CDF1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233" y="4088091"/>
            <a:ext cx="3657600" cy="27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B71E7A-5C77-7241-89BE-C4CCB7D268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00" y="4088091"/>
            <a:ext cx="36576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AE03A3-469F-B342-B2B8-69219112C42C}"/>
              </a:ext>
            </a:extLst>
          </p:cNvPr>
          <p:cNvSpPr txBox="1"/>
          <p:nvPr/>
        </p:nvSpPr>
        <p:spPr>
          <a:xfrm>
            <a:off x="6086794" y="3480482"/>
            <a:ext cx="620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East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712FE-6F29-F241-A482-D1027434F37A}"/>
              </a:ext>
            </a:extLst>
          </p:cNvPr>
          <p:cNvSpPr txBox="1"/>
          <p:nvPr/>
        </p:nvSpPr>
        <p:spPr>
          <a:xfrm>
            <a:off x="9621383" y="3461885"/>
            <a:ext cx="125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6412C-08C5-914D-A025-302F23C96D32}"/>
              </a:ext>
            </a:extLst>
          </p:cNvPr>
          <p:cNvSpPr txBox="1"/>
          <p:nvPr/>
        </p:nvSpPr>
        <p:spPr>
          <a:xfrm>
            <a:off x="9937271" y="6259190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A8ABB6-D120-904B-8EE6-B556552BA6DB}"/>
              </a:ext>
            </a:extLst>
          </p:cNvPr>
          <p:cNvSpPr txBox="1"/>
          <p:nvPr/>
        </p:nvSpPr>
        <p:spPr>
          <a:xfrm>
            <a:off x="5740833" y="6205085"/>
            <a:ext cx="1312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Southwest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E8350-6E0C-994A-AB37-8C24674A1C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23" y="2411691"/>
            <a:ext cx="3657600" cy="2743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6C021B-D868-004A-A7F6-BC7C4309819C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44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3F9D-93F6-8345-80C4-D3E72D69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 err="1"/>
              <a:t>Ivotuk</a:t>
            </a:r>
            <a:r>
              <a:rPr lang="en-US" dirty="0"/>
              <a:t> – Barrow – </a:t>
            </a:r>
            <a:r>
              <a:rPr lang="en-US" dirty="0" err="1"/>
              <a:t>Atqasuk</a:t>
            </a:r>
            <a:endParaRPr lang="en-US" dirty="0"/>
          </a:p>
        </p:txBody>
      </p:sp>
      <p:pic>
        <p:nvPicPr>
          <p:cNvPr id="4" name="Picture 3" descr="AVIRIS-NG logo.png">
            <a:extLst>
              <a:ext uri="{FF2B5EF4-FFF2-40B4-BE49-F238E27FC236}">
                <a16:creationId xmlns:a16="http://schemas.microsoft.com/office/drawing/2014/main" id="{FBA8ECF5-A5E2-1244-8C7A-9928A6E1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" y="1544216"/>
            <a:ext cx="12207240" cy="5287629"/>
          </a:xfrm>
          <a:prstGeom prst="rect">
            <a:avLst/>
          </a:prstGeom>
        </p:spPr>
      </p:pic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5A04331-46C8-7943-9BDF-1A0255A98F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10555" y="1540230"/>
            <a:ext cx="8280920" cy="403244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>
                <a:latin typeface="Arial" charset="0"/>
                <a:ea typeface="Calibri" charset="0"/>
              </a:rPr>
              <a:t>Daily Status</a:t>
            </a:r>
            <a:r>
              <a:rPr lang="en-US" sz="1800" dirty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/>
              <a:t>AVIRIS-NG / Dynamic Aviation B-200 (N53W) </a:t>
            </a:r>
          </a:p>
          <a:p>
            <a:r>
              <a:rPr lang="en-US" sz="1800" dirty="0"/>
              <a:t>REPORT DATE:  12 July 2019</a:t>
            </a:r>
          </a:p>
          <a:p>
            <a:r>
              <a:rPr lang="en-US" sz="1800" dirty="0"/>
              <a:t>Current Status of Aircraft:  	</a:t>
            </a:r>
            <a:r>
              <a:rPr lang="en-US" sz="1800" b="1" dirty="0">
                <a:solidFill>
                  <a:srgbClr val="008000"/>
                </a:solidFill>
              </a:rPr>
              <a:t> 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AVIRIS:  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Deployment Location:  Fairbanks AK (PAFA)</a:t>
            </a:r>
          </a:p>
          <a:p>
            <a:r>
              <a:rPr lang="en-US" sz="1800" dirty="0"/>
              <a:t>Crew:</a:t>
            </a:r>
            <a:r>
              <a:rPr lang="en-US" sz="1800" dirty="0">
                <a:solidFill>
                  <a:prstClr val="black"/>
                </a:solidFill>
              </a:rPr>
              <a:t> M </a:t>
            </a:r>
            <a:r>
              <a:rPr lang="en-US" sz="1800" dirty="0" err="1">
                <a:solidFill>
                  <a:prstClr val="black"/>
                </a:solidFill>
              </a:rPr>
              <a:t>Drowley</a:t>
            </a:r>
            <a:r>
              <a:rPr lang="en-US" sz="1800" dirty="0">
                <a:solidFill>
                  <a:prstClr val="black"/>
                </a:solidFill>
              </a:rPr>
              <a:t> (PIC), C McCann,  M </a:t>
            </a:r>
            <a:r>
              <a:rPr lang="en-US" sz="1800" dirty="0" err="1">
                <a:solidFill>
                  <a:prstClr val="black"/>
                </a:solidFill>
              </a:rPr>
              <a:t>Helmlinger</a:t>
            </a:r>
            <a:r>
              <a:rPr lang="en-US" sz="1800" dirty="0">
                <a:solidFill>
                  <a:prstClr val="black"/>
                </a:solidFill>
              </a:rPr>
              <a:t>, J Chapman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Science Planning: A Thorpe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Data Processing: W Olsen-Duvall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Instrument Manager: M Eastwood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Instrument PI: R Green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Science Lead: C Miller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645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3F9D-93F6-8345-80C4-D3E72D69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 err="1"/>
              <a:t>Ivotuk</a:t>
            </a:r>
            <a:r>
              <a:rPr lang="en-US" dirty="0"/>
              <a:t> – Barrow – </a:t>
            </a:r>
            <a:r>
              <a:rPr lang="en-US" dirty="0" err="1"/>
              <a:t>Atqasuk</a:t>
            </a:r>
            <a:endParaRPr lang="en-US" dirty="0"/>
          </a:p>
        </p:txBody>
      </p:sp>
      <p:pic>
        <p:nvPicPr>
          <p:cNvPr id="4" name="Picture 3" descr="AVIRIS-NG logo.png">
            <a:extLst>
              <a:ext uri="{FF2B5EF4-FFF2-40B4-BE49-F238E27FC236}">
                <a16:creationId xmlns:a16="http://schemas.microsoft.com/office/drawing/2014/main" id="{FBA8ECF5-A5E2-1244-8C7A-9928A6E1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" y="1544216"/>
            <a:ext cx="12207240" cy="5287629"/>
          </a:xfrm>
          <a:prstGeom prst="rect">
            <a:avLst/>
          </a:prstGeom>
        </p:spPr>
      </p:pic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5A04331-46C8-7943-9BDF-1A0255A98F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10555" y="1540230"/>
            <a:ext cx="8280920" cy="403244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>
                <a:latin typeface="Arial" charset="0"/>
                <a:ea typeface="Calibri" charset="0"/>
              </a:rPr>
              <a:t>Daily Summary</a:t>
            </a:r>
            <a:r>
              <a:rPr lang="en-US" sz="1800" dirty="0">
                <a:latin typeface="Arial" charset="0"/>
                <a:ea typeface="Calibri" charset="0"/>
              </a:rPr>
              <a:t>:</a:t>
            </a:r>
            <a:endParaRPr lang="en-US" sz="1800" u="sng" dirty="0"/>
          </a:p>
          <a:p>
            <a:r>
              <a:rPr lang="en-US" sz="2000" dirty="0"/>
              <a:t>Mostly clear with some high cirrus</a:t>
            </a:r>
          </a:p>
          <a:p>
            <a:r>
              <a:rPr lang="en-US" sz="2000" dirty="0"/>
              <a:t>Coastal fog and low clouds absent</a:t>
            </a:r>
          </a:p>
          <a:p>
            <a:r>
              <a:rPr lang="en-US" sz="2000" dirty="0"/>
              <a:t>NEON AOP also operating at Barrow today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C7611-E44C-4747-A964-6C58F5C3E273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80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6DF01-9839-444D-BB47-9B3B5C63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 err="1"/>
              <a:t>Ivotuk</a:t>
            </a:r>
            <a:r>
              <a:rPr lang="en-US" dirty="0"/>
              <a:t> – Barrow – </a:t>
            </a:r>
            <a:r>
              <a:rPr lang="en-US" dirty="0" err="1"/>
              <a:t>Atqasuk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27D4D0-9A81-874C-B4B8-489B1D005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98912" y="2000878"/>
            <a:ext cx="5486400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361BF7-F51F-7D40-959B-15D572CDD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018" y="1315078"/>
            <a:ext cx="7315200" cy="548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64902C-03CE-FD4A-AB43-A91464DECC87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56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A1CD-5576-5643-B912-24751277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 err="1"/>
              <a:t>Ivotuk</a:t>
            </a:r>
            <a:r>
              <a:rPr lang="en-US" dirty="0"/>
              <a:t> – Barrow – </a:t>
            </a:r>
            <a:r>
              <a:rPr lang="en-US" dirty="0" err="1"/>
              <a:t>Atqasuk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9F5DC9-6717-9340-9D1B-225859FC0B05}"/>
              </a:ext>
            </a:extLst>
          </p:cNvPr>
          <p:cNvSpPr/>
          <p:nvPr/>
        </p:nvSpPr>
        <p:spPr bwMode="auto">
          <a:xfrm>
            <a:off x="3257564" y="4182127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4E8820-38E6-E240-A91B-71542DB8C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43" y="1237622"/>
            <a:ext cx="548640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116E8-20E2-1249-A49E-447DE3398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83" y="1237622"/>
            <a:ext cx="54864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21648-826A-3444-989F-2877768F2299}"/>
              </a:ext>
            </a:extLst>
          </p:cNvPr>
          <p:cNvSpPr txBox="1"/>
          <p:nvPr/>
        </p:nvSpPr>
        <p:spPr>
          <a:xfrm>
            <a:off x="8029549" y="536619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IR 1957Z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0F0B0-C71F-964D-A82C-708122E56BCE}"/>
              </a:ext>
            </a:extLst>
          </p:cNvPr>
          <p:cNvSpPr txBox="1"/>
          <p:nvPr/>
        </p:nvSpPr>
        <p:spPr>
          <a:xfrm>
            <a:off x="1673388" y="536619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Vis 1957Z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079054-ED8D-374B-8F92-CAB9459DFE9F}"/>
              </a:ext>
            </a:extLst>
          </p:cNvPr>
          <p:cNvSpPr/>
          <p:nvPr/>
        </p:nvSpPr>
        <p:spPr bwMode="auto">
          <a:xfrm rot="18300000">
            <a:off x="1411234" y="1355411"/>
            <a:ext cx="91440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22810C-7E75-CF48-ADC1-0946F9A202AC}"/>
              </a:ext>
            </a:extLst>
          </p:cNvPr>
          <p:cNvSpPr/>
          <p:nvPr/>
        </p:nvSpPr>
        <p:spPr bwMode="auto">
          <a:xfrm rot="18300000">
            <a:off x="7235822" y="1355412"/>
            <a:ext cx="91440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6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2C1C-06A6-894C-B945-68D6A7E6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 err="1"/>
              <a:t>Ivotuk</a:t>
            </a:r>
            <a:r>
              <a:rPr lang="en-US" dirty="0"/>
              <a:t> – Barrow – </a:t>
            </a:r>
            <a:r>
              <a:rPr lang="en-US" dirty="0" err="1"/>
              <a:t>Atqasuk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38EA7-2500-6F4B-A6FF-90199DF3B68F}"/>
              </a:ext>
            </a:extLst>
          </p:cNvPr>
          <p:cNvSpPr txBox="1"/>
          <p:nvPr/>
        </p:nvSpPr>
        <p:spPr>
          <a:xfrm rot="-5400000">
            <a:off x="-595034" y="3674028"/>
            <a:ext cx="160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As-Flown 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93744-81E5-C848-853C-E048E0AB5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432" y="1314452"/>
            <a:ext cx="5748848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61A5DA-F8CC-3C47-A5D7-BB08DE5DB97E}"/>
              </a:ext>
            </a:extLst>
          </p:cNvPr>
          <p:cNvSpPr txBox="1"/>
          <p:nvPr/>
        </p:nvSpPr>
        <p:spPr>
          <a:xfrm>
            <a:off x="1706750" y="144085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Leg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1B9F4-B2E0-AB42-9CBA-5A2A333F0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02" y="1314452"/>
            <a:ext cx="6244046" cy="5486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538171-FF87-2D44-B09A-3D8684D6EA39}"/>
              </a:ext>
            </a:extLst>
          </p:cNvPr>
          <p:cNvSpPr txBox="1"/>
          <p:nvPr/>
        </p:nvSpPr>
        <p:spPr>
          <a:xfrm>
            <a:off x="6481974" y="144085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Leg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A9826D-9973-FC46-A333-0E35D22909A6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00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B35714-2C83-944E-8FA9-BABCFBD0FB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2169" y="1300164"/>
            <a:ext cx="5685295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FE937-E5FB-ED4E-A3D2-76CC8918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 err="1"/>
              <a:t>Ivotuk</a:t>
            </a:r>
            <a:r>
              <a:rPr lang="en-US" dirty="0"/>
              <a:t> – Barrow – </a:t>
            </a:r>
            <a:r>
              <a:rPr lang="en-US" dirty="0" err="1"/>
              <a:t>Atqasuk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0DC8D2-C8FE-FB48-A6B3-29E1FA446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2268" y="1300164"/>
            <a:ext cx="3357563" cy="548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8D1CA6-3D72-9644-9FA5-8C409E675365}"/>
              </a:ext>
            </a:extLst>
          </p:cNvPr>
          <p:cNvSpPr txBox="1"/>
          <p:nvPr/>
        </p:nvSpPr>
        <p:spPr>
          <a:xfrm>
            <a:off x="8044447" y="5781423"/>
            <a:ext cx="23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Barrow - </a:t>
            </a:r>
            <a:r>
              <a:rPr lang="en-US" b="1" dirty="0" err="1">
                <a:solidFill>
                  <a:schemeClr val="bg1"/>
                </a:solidFill>
              </a:rPr>
              <a:t>Atqasuk</a:t>
            </a:r>
            <a:r>
              <a:rPr lang="en-US" b="1" dirty="0">
                <a:solidFill>
                  <a:schemeClr val="bg1"/>
                </a:solidFill>
              </a:rPr>
              <a:t> Area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As-Flown 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B4D5F-6D1F-404A-ADA2-FD3079554996}"/>
              </a:ext>
            </a:extLst>
          </p:cNvPr>
          <p:cNvSpPr txBox="1"/>
          <p:nvPr/>
        </p:nvSpPr>
        <p:spPr>
          <a:xfrm>
            <a:off x="2139792" y="5582875"/>
            <a:ext cx="23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Barrow - </a:t>
            </a:r>
            <a:r>
              <a:rPr lang="en-US" b="1" dirty="0" err="1">
                <a:solidFill>
                  <a:schemeClr val="bg1"/>
                </a:solidFill>
              </a:rPr>
              <a:t>Atqasuk</a:t>
            </a:r>
            <a:r>
              <a:rPr lang="en-US" b="1" dirty="0">
                <a:solidFill>
                  <a:schemeClr val="bg1"/>
                </a:solidFill>
              </a:rPr>
              <a:t> Area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Planned Flight Lines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A56809-742E-294E-A966-FBE6BD010A77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13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 err="1"/>
              <a:t>Ivotuk</a:t>
            </a:r>
            <a:r>
              <a:rPr lang="en-US" dirty="0"/>
              <a:t> – Barrow – </a:t>
            </a:r>
            <a:r>
              <a:rPr lang="en-US" dirty="0" err="1"/>
              <a:t>Atqasuk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</a:rPr>
              <a:t>https://</a:t>
            </a:r>
            <a:r>
              <a:rPr lang="en-US" sz="1600" dirty="0" err="1">
                <a:solidFill>
                  <a:srgbClr val="0000FF"/>
                </a:solidFill>
              </a:rPr>
              <a:t>avirisng.jpl.nasa.gov</a:t>
            </a:r>
            <a:r>
              <a:rPr lang="en-US" sz="1600" dirty="0">
                <a:solidFill>
                  <a:srgbClr val="0000FF"/>
                </a:solidFill>
              </a:rPr>
              <a:t>/</a:t>
            </a:r>
            <a:r>
              <a:rPr lang="en-US" sz="1600" dirty="0" err="1">
                <a:solidFill>
                  <a:srgbClr val="0000FF"/>
                </a:solidFill>
              </a:rPr>
              <a:t>cgi</a:t>
            </a:r>
            <a:r>
              <a:rPr lang="en-US" sz="1600" dirty="0">
                <a:solidFill>
                  <a:srgbClr val="0000FF"/>
                </a:solidFill>
              </a:rPr>
              <a:t>/</a:t>
            </a:r>
            <a:r>
              <a:rPr lang="en-US" sz="1600" dirty="0" err="1">
                <a:solidFill>
                  <a:srgbClr val="0000FF"/>
                </a:solidFill>
              </a:rPr>
              <a:t>flights.cgi?step</a:t>
            </a:r>
            <a:r>
              <a:rPr lang="en-US" sz="1600" dirty="0">
                <a:solidFill>
                  <a:srgbClr val="0000FF"/>
                </a:solidFill>
              </a:rPr>
              <a:t>=</a:t>
            </a:r>
            <a:r>
              <a:rPr lang="en-US" sz="1600" dirty="0" err="1">
                <a:solidFill>
                  <a:srgbClr val="0000FF"/>
                </a:solidFill>
              </a:rPr>
              <a:t>view_flightlog&amp;flight_id</a:t>
            </a:r>
            <a:r>
              <a:rPr lang="en-US" sz="1600" dirty="0">
                <a:solidFill>
                  <a:srgbClr val="0000FF"/>
                </a:solidFill>
              </a:rPr>
              <a:t>=ang20180721t </a:t>
            </a:r>
          </a:p>
          <a:p>
            <a:pPr algn="l"/>
            <a:r>
              <a:rPr lang="en-US" sz="1600" dirty="0">
                <a:ea typeface="Calibri" charset="0"/>
              </a:rPr>
              <a:t>A. Line 325A-D, FL183, Run ID </a:t>
            </a:r>
            <a:r>
              <a:rPr lang="en-US" sz="1600" dirty="0"/>
              <a:t>183446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Chalkyitsik</a:t>
            </a:r>
            <a:r>
              <a:rPr lang="en-US" sz="1600" dirty="0">
                <a:ea typeface="Calibri" charset="0"/>
              </a:rPr>
              <a:t> – Porcupine River</a:t>
            </a:r>
          </a:p>
          <a:p>
            <a:pPr algn="l">
              <a:spcAft>
                <a:spcPts val="0"/>
              </a:spcAft>
            </a:pPr>
            <a:r>
              <a:rPr lang="en-US" sz="1600" dirty="0">
                <a:ea typeface="Calibri" charset="0"/>
              </a:rPr>
              <a:t>B. Line 325A-D, FL183, Run ID </a:t>
            </a:r>
            <a:r>
              <a:rPr lang="en-US" sz="1600" dirty="0"/>
              <a:t>201426 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Chalkyitsik</a:t>
            </a:r>
            <a:r>
              <a:rPr lang="en-US" sz="1600" dirty="0">
                <a:ea typeface="Calibri" charset="0"/>
              </a:rPr>
              <a:t> – Porcupine River - reverse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50B63-DA57-214F-AE47-16B5BC61F7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19855279" y="-17218053"/>
            <a:ext cx="1600200" cy="40875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EC33F-2CB7-5E47-A3A5-218682F1DB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10690211" y="-6371149"/>
            <a:ext cx="1600200" cy="22545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10656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5820511"/>
            <a:ext cx="82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A bit of fogging on lower edge of image</a:t>
            </a:r>
          </a:p>
          <a:p>
            <a:pPr algn="l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. Popcorn clouds and orthorectification glitch near left edge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B6A866-0934-6744-9DBC-433DB488EA1B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64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0B43-8E7B-CE4A-B2D1-9D9291D2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D888-8853-764C-BD88-0B66E18C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3800" b="1" dirty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5891</TotalTime>
  <Words>323</Words>
  <Application>Microsoft Macintosh PowerPoint</Application>
  <PresentationFormat>Widescreen</PresentationFormat>
  <Paragraphs>90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Photo Editor Photo</vt:lpstr>
      <vt:lpstr>PowerPoint Presentation</vt:lpstr>
      <vt:lpstr>12 July 2019/DOY 193 Ivotuk – Barrow – Atqasuk</vt:lpstr>
      <vt:lpstr>12 July 2019/DOY 193 Ivotuk – Barrow – Atqasuk</vt:lpstr>
      <vt:lpstr>12 July 2019/DOY 193 Ivotuk – Barrow – Atqasuk</vt:lpstr>
      <vt:lpstr>12 July 2019/DOY 193 Ivotuk – Barrow – Atqasuk</vt:lpstr>
      <vt:lpstr>12 July 2019/DOY 193 Ivotuk – Barrow – Atqasuk</vt:lpstr>
      <vt:lpstr>12 July 2019/DOY 193 Ivotuk – Barrow – Atqasuk</vt:lpstr>
      <vt:lpstr>12 July 2019/DOY 193 Ivotuk – Barrow – Atqasuk</vt:lpstr>
      <vt:lpstr>PowerPoint Presentation</vt:lpstr>
      <vt:lpstr>PowerPoint Presentation</vt:lpstr>
      <vt:lpstr>12 July 2019/DOY 193 Ivotuk – Barrow – Atqasuk</vt:lpstr>
      <vt:lpstr>12 July 2019/DOY 193 Ivotuk – Barrow – Atqasuk</vt:lpstr>
      <vt:lpstr>12 July 2019/DOY 193 Ivotuk – Barrow – Atqasuk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Kendig, Leanne (GSFC-618.0)[GLOBAL SCIENCE &amp; TECHNOLOGY INC]</cp:lastModifiedBy>
  <cp:revision>59</cp:revision>
  <dcterms:created xsi:type="dcterms:W3CDTF">2019-07-01T20:11:14Z</dcterms:created>
  <dcterms:modified xsi:type="dcterms:W3CDTF">2019-08-06T17:31:58Z</dcterms:modified>
</cp:coreProperties>
</file>